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3" r:id="rId3"/>
    <p:sldId id="260" r:id="rId4"/>
    <p:sldId id="257" r:id="rId5"/>
    <p:sldId id="258" r:id="rId6"/>
    <p:sldId id="259" r:id="rId7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9"/>
      <p:bold r:id="rId10"/>
      <p:italic r:id="rId11"/>
      <p:boldItalic r:id="rId12"/>
    </p:embeddedFont>
    <p:embeddedFont>
      <p:font typeface="Oswald" panose="00000500000000000000" pitchFamily="2" charset="0"/>
      <p:regular r:id="rId13"/>
      <p:bold r:id="rId14"/>
    </p:embeddedFont>
    <p:embeddedFont>
      <p:font typeface="Playfair Display" panose="00000500000000000000" pitchFamily="2" charset="0"/>
      <p:regular r:id="rId15"/>
      <p:bold r:id="rId16"/>
      <p:italic r:id="rId17"/>
      <p:boldItalic r:id="rId18"/>
    </p:embeddedFont>
    <p:embeddedFont>
      <p:font typeface="Source Code Pro" panose="020B0509030403020204" pitchFamily="49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0d1f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0d1f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ee646f73e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ee646f73e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2474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43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4520" dirty="0"/>
              <a:t>Plataforma con bitácora para conversión de divisas</a:t>
            </a:r>
            <a:endParaRPr sz="4520" dirty="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&gt;&gt;&gt; Happy Hacking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Definición y delimitación del proyecto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s-GT" dirty="0"/>
              <a:t>Utilización de paquetes y herramientas: </a:t>
            </a:r>
            <a:r>
              <a:rPr lang="es-GT" dirty="0" err="1"/>
              <a:t>flask</a:t>
            </a:r>
            <a:r>
              <a:rPr lang="es-GT" dirty="0"/>
              <a:t>, </a:t>
            </a:r>
            <a:r>
              <a:rPr lang="es-GT" dirty="0" err="1"/>
              <a:t>flask_sqlalchemy</a:t>
            </a:r>
            <a:r>
              <a:rPr lang="es-GT" dirty="0"/>
              <a:t>, os, </a:t>
            </a:r>
            <a:r>
              <a:rPr lang="es-GT" dirty="0" err="1"/>
              <a:t>flask_login</a:t>
            </a:r>
            <a:r>
              <a:rPr lang="es-GT" dirty="0"/>
              <a:t>, </a:t>
            </a:r>
            <a:r>
              <a:rPr lang="es-GT" dirty="0" err="1"/>
              <a:t>zeep</a:t>
            </a:r>
            <a:r>
              <a:rPr lang="es-GT" dirty="0"/>
              <a:t>, </a:t>
            </a:r>
            <a:r>
              <a:rPr lang="es-GT" dirty="0" err="1"/>
              <a:t>json</a:t>
            </a:r>
            <a:r>
              <a:rPr lang="es-GT" dirty="0"/>
              <a:t> y </a:t>
            </a:r>
            <a:r>
              <a:rPr lang="es-GT" dirty="0" err="1"/>
              <a:t>javascript</a:t>
            </a:r>
            <a:r>
              <a:rPr lang="es-GT" dirty="0"/>
              <a:t>.</a:t>
            </a:r>
          </a:p>
          <a:p>
            <a:pPr marL="285750" indent="-285750"/>
            <a:r>
              <a:rPr lang="es-GT" dirty="0"/>
              <a:t> Desarrollo de un sitio web que permita conocer el tipo de cambio de referencia en tiempo real mediante la utilización de Web </a:t>
            </a:r>
            <a:r>
              <a:rPr lang="es-GT" dirty="0" err="1"/>
              <a:t>Services</a:t>
            </a:r>
            <a:r>
              <a:rPr lang="es-GT" dirty="0"/>
              <a:t> con BANGUAT (http://www.banguat.gob.gt/variables/ws/BDEF.asmx).</a:t>
            </a:r>
          </a:p>
          <a:p>
            <a:pPr marL="285750" indent="-285750"/>
            <a:r>
              <a:rPr lang="es-GT" dirty="0"/>
              <a:t>Manejo de sesiones: </a:t>
            </a:r>
            <a:r>
              <a:rPr lang="es-GT" dirty="0" err="1"/>
              <a:t>login</a:t>
            </a:r>
            <a:endParaRPr lang="es-GT" dirty="0"/>
          </a:p>
          <a:p>
            <a:pPr marL="285750" indent="-285750"/>
            <a:r>
              <a:rPr lang="es-GT" dirty="0"/>
              <a:t>Manejo de base de datos: SQLite</a:t>
            </a:r>
          </a:p>
          <a:p>
            <a:pPr marL="285750" indent="-285750"/>
            <a:endParaRPr lang="es-GT" dirty="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2875" y="3526778"/>
            <a:ext cx="3099423" cy="121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Funcionalidades</a:t>
            </a:r>
            <a:endParaRPr dirty="0"/>
          </a:p>
        </p:txBody>
      </p:sp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3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Registro de usuarios con correo y contraseña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Tipo de cambio del día según BANGUAT obtenido por webservices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Bitácora de cálculos y conversiones realizadas por usuario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Registro de usuarios y cálculos realizados en base de datos SQLite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Conversión de dólares a quetzales y viceversa.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Manejo de mensajes de errores y de operaciones exitosas.</a:t>
            </a:r>
            <a:endParaRPr dirty="0"/>
          </a:p>
        </p:txBody>
      </p:sp>
      <p:pic>
        <p:nvPicPr>
          <p:cNvPr id="131" name="Google Shape;131;p17" descr="Ordenador portátil Chromebook abiert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 txBox="1">
            <a:spLocks noGrp="1"/>
          </p:cNvSpPr>
          <p:nvPr>
            <p:ph type="subTitle" idx="4294967295"/>
          </p:nvPr>
        </p:nvSpPr>
        <p:spPr>
          <a:xfrm>
            <a:off x="3793913" y="3969425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&gt;&gt;&gt; Happy Hacking</a:t>
            </a:r>
            <a:endParaRPr sz="24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B8BDCD7-8B10-4E51-99BC-3E1B705DC02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147130" y="987236"/>
            <a:ext cx="4143600" cy="233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Flask?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Flask es un </a:t>
            </a:r>
            <a:r>
              <a:rPr lang="es" b="1" i="1"/>
              <a:t>microframework</a:t>
            </a:r>
            <a:r>
              <a:rPr lang="es"/>
              <a:t> para Python que permite crear aplicaciones web.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Un entorno de trabajo (</a:t>
            </a:r>
            <a:r>
              <a:rPr lang="es" b="1" i="1"/>
              <a:t>framework</a:t>
            </a:r>
            <a:r>
              <a:rPr lang="es"/>
              <a:t>) es una estructura conceptual y tecnológica de asistencia definida, normalmente, con artefactos o </a:t>
            </a:r>
            <a:r>
              <a:rPr lang="es" u="sng"/>
              <a:t>módulos concretos de software, que puede servir de base para la organización y desarrollo de software.</a:t>
            </a:r>
            <a:r>
              <a:rPr lang="es"/>
              <a:t> Típicamente, </a:t>
            </a:r>
            <a:r>
              <a:rPr lang="es" u="sng"/>
              <a:t>puede incluir soporte de programas, bibliotecas, y un lenguaje interpretado,</a:t>
            </a:r>
            <a:r>
              <a:rPr lang="es"/>
              <a:t> entre otras herramientas, para así ayudar a desarrollar y unir los diferentes componentes de un proyecto.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2875" y="3526778"/>
            <a:ext cx="3099423" cy="121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Herramientas y línea de trabajo</a:t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7003500" y="1177550"/>
            <a:ext cx="1580100" cy="1617600"/>
          </a:xfrm>
          <a:prstGeom prst="ellipse">
            <a:avLst/>
          </a:pr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7003558" y="1311874"/>
            <a:ext cx="1580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Flask/ </a:t>
            </a:r>
            <a:r>
              <a:rPr lang="es" sz="1700" b="1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SQLAlchemy</a:t>
            </a:r>
            <a:endParaRPr sz="1700" b="1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3047997" y="1426640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3276600" y="1375325"/>
            <a:ext cx="2537700" cy="15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Python</a:t>
            </a:r>
            <a:endParaRPr sz="32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Lenguaje de programación</a:t>
            </a:r>
            <a:endParaRPr sz="3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1430701" y="12330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1583100" y="1244200"/>
            <a:ext cx="11334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</a:t>
            </a:r>
            <a:endParaRPr sz="1700" b="1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6719049" y="3840997"/>
            <a:ext cx="1333500" cy="1253100"/>
          </a:xfrm>
          <a:prstGeom prst="ellipse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6719505" y="4091224"/>
            <a:ext cx="13335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Web Services</a:t>
            </a:r>
            <a:endParaRPr sz="15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267075" y="2747350"/>
            <a:ext cx="2537700" cy="13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3200" b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</a:t>
            </a:r>
            <a:endParaRPr sz="19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Entorno de trabajo </a:t>
            </a:r>
            <a:r>
              <a:rPr lang="es" sz="1900" i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framework</a:t>
            </a:r>
            <a:endParaRPr sz="1900" i="1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7003558" y="1921474"/>
            <a:ext cx="1580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Integración con base de datos</a:t>
            </a:r>
            <a:endParaRPr b="1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5423350" y="112825"/>
            <a:ext cx="1580100" cy="1617600"/>
          </a:xfrm>
          <a:prstGeom prst="ellipse">
            <a:avLst/>
          </a:pr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5423408" y="247149"/>
            <a:ext cx="1580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Flask/ </a:t>
            </a:r>
            <a:r>
              <a:rPr lang="es" sz="1700" b="1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login</a:t>
            </a:r>
            <a:endParaRPr sz="1700" b="1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5423408" y="780549"/>
            <a:ext cx="1580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Manejo de sesiones</a:t>
            </a:r>
            <a:endParaRPr b="1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1430700" y="1699600"/>
            <a:ext cx="1506600" cy="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Significado y estructura del contenido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web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1735501" y="35952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1887900" y="3606400"/>
            <a:ext cx="11334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Jinja</a:t>
            </a:r>
            <a:endParaRPr sz="17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1735500" y="4061800"/>
            <a:ext cx="1506600" cy="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Motor de plantillas -</a:t>
            </a:r>
            <a:r>
              <a:rPr lang="es" sz="1300" i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templates-</a:t>
            </a:r>
            <a:endParaRPr sz="1300" i="1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web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6130349" y="2536772"/>
            <a:ext cx="1333500" cy="1253100"/>
          </a:xfrm>
          <a:prstGeom prst="ellipse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6130805" y="2786999"/>
            <a:ext cx="13335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BANGUAT</a:t>
            </a:r>
            <a:endParaRPr sz="18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138576" y="240989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5"/>
          <p:cNvSpPr txBox="1"/>
          <p:nvPr/>
        </p:nvSpPr>
        <p:spPr>
          <a:xfrm>
            <a:off x="290975" y="2573450"/>
            <a:ext cx="11334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CSS</a:t>
            </a:r>
            <a:endParaRPr sz="1700" b="1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138575" y="2876450"/>
            <a:ext cx="1506600" cy="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Propiedades de estilo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Herramientas y línea de trabajo</a:t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2418750" y="3059299"/>
            <a:ext cx="1676400" cy="16176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6"/>
          <p:cNvSpPr txBox="1"/>
          <p:nvPr/>
        </p:nvSpPr>
        <p:spPr>
          <a:xfrm>
            <a:off x="2418751" y="3543469"/>
            <a:ext cx="1676400" cy="5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Python</a:t>
            </a:r>
            <a:r>
              <a:rPr lang="es" sz="32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 sz="32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109601" y="1117075"/>
            <a:ext cx="1201800" cy="1183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6"/>
          <p:cNvSpPr txBox="1"/>
          <p:nvPr/>
        </p:nvSpPr>
        <p:spPr>
          <a:xfrm>
            <a:off x="262000" y="1363775"/>
            <a:ext cx="10125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template.html</a:t>
            </a:r>
            <a:endParaRPr sz="13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149310" y="2945416"/>
            <a:ext cx="1201800" cy="118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 txBox="1"/>
          <p:nvPr/>
        </p:nvSpPr>
        <p:spPr>
          <a:xfrm>
            <a:off x="109599" y="3180796"/>
            <a:ext cx="1305541" cy="6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GT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</a:t>
            </a: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rchivos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.py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5707150" y="3367087"/>
            <a:ext cx="1676400" cy="16176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6"/>
          <p:cNvSpPr txBox="1"/>
          <p:nvPr/>
        </p:nvSpPr>
        <p:spPr>
          <a:xfrm>
            <a:off x="5707151" y="3851256"/>
            <a:ext cx="1676400" cy="5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</a:t>
            </a:r>
            <a:endParaRPr sz="32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2494950" y="1246337"/>
            <a:ext cx="1676400" cy="16176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6"/>
          <p:cNvSpPr txBox="1"/>
          <p:nvPr/>
        </p:nvSpPr>
        <p:spPr>
          <a:xfrm>
            <a:off x="2494951" y="1730506"/>
            <a:ext cx="1676400" cy="5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Jinja</a:t>
            </a:r>
            <a:endParaRPr sz="32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09" name="Google Shape;109;p16" descr="Ordenador portátil Chromebook abiert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4700" y="158463"/>
            <a:ext cx="3867100" cy="26469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16"/>
          <p:cNvCxnSpPr>
            <a:stCxn id="102" idx="3"/>
            <a:endCxn id="108" idx="1"/>
          </p:cNvCxnSpPr>
          <p:nvPr/>
        </p:nvCxnSpPr>
        <p:spPr>
          <a:xfrm>
            <a:off x="1274500" y="1682375"/>
            <a:ext cx="1220400" cy="34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" name="Google Shape;112;p16"/>
          <p:cNvCxnSpPr>
            <a:cxnSpLocks/>
            <a:stCxn id="104" idx="3"/>
            <a:endCxn id="100" idx="1"/>
          </p:cNvCxnSpPr>
          <p:nvPr/>
        </p:nvCxnSpPr>
        <p:spPr>
          <a:xfrm>
            <a:off x="1415140" y="3524896"/>
            <a:ext cx="1003611" cy="31767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3" name="Google Shape;113;p16"/>
          <p:cNvCxnSpPr>
            <a:stCxn id="99" idx="5"/>
            <a:endCxn id="105" idx="4"/>
          </p:cNvCxnSpPr>
          <p:nvPr/>
        </p:nvCxnSpPr>
        <p:spPr>
          <a:xfrm>
            <a:off x="3849647" y="4440007"/>
            <a:ext cx="2695800" cy="54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4" name="Google Shape;114;p16"/>
          <p:cNvSpPr txBox="1"/>
          <p:nvPr/>
        </p:nvSpPr>
        <p:spPr>
          <a:xfrm rot="992676">
            <a:off x="1331072" y="1264142"/>
            <a:ext cx="1107242" cy="512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plantilla</a:t>
            </a:r>
            <a:endParaRPr sz="13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15" name="Google Shape;115;p16"/>
          <p:cNvCxnSpPr>
            <a:stCxn id="106" idx="1"/>
            <a:endCxn id="100" idx="3"/>
          </p:cNvCxnSpPr>
          <p:nvPr/>
        </p:nvCxnSpPr>
        <p:spPr>
          <a:xfrm rot="10800000">
            <a:off x="4095251" y="3842556"/>
            <a:ext cx="1611900" cy="3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6" name="Google Shape;116;p16"/>
          <p:cNvCxnSpPr>
            <a:stCxn id="107" idx="5"/>
            <a:endCxn id="105" idx="1"/>
          </p:cNvCxnSpPr>
          <p:nvPr/>
        </p:nvCxnSpPr>
        <p:spPr>
          <a:xfrm>
            <a:off x="3925847" y="2627045"/>
            <a:ext cx="2026800" cy="97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7" name="Google Shape;117;p16"/>
          <p:cNvCxnSpPr>
            <a:stCxn id="105" idx="0"/>
            <a:endCxn id="108" idx="3"/>
          </p:cNvCxnSpPr>
          <p:nvPr/>
        </p:nvCxnSpPr>
        <p:spPr>
          <a:xfrm rot="10800000">
            <a:off x="4171450" y="2029687"/>
            <a:ext cx="2373900" cy="133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8" name="Google Shape;118;p16"/>
          <p:cNvCxnSpPr>
            <a:stCxn id="107" idx="7"/>
            <a:endCxn id="109" idx="1"/>
          </p:cNvCxnSpPr>
          <p:nvPr/>
        </p:nvCxnSpPr>
        <p:spPr>
          <a:xfrm rot="10800000" flipH="1">
            <a:off x="3925847" y="1482029"/>
            <a:ext cx="12390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9" name="Google Shape;119;p16"/>
          <p:cNvSpPr txBox="1"/>
          <p:nvPr/>
        </p:nvSpPr>
        <p:spPr>
          <a:xfrm rot="992676">
            <a:off x="1356665" y="2897206"/>
            <a:ext cx="1107242" cy="691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clases, métodos y funciones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 rot="662240">
            <a:off x="4258525" y="3476085"/>
            <a:ext cx="1483949" cy="512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Procesamiento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1" name="Google Shape;121;p16"/>
          <p:cNvSpPr txBox="1"/>
          <p:nvPr/>
        </p:nvSpPr>
        <p:spPr>
          <a:xfrm rot="662097">
            <a:off x="4214668" y="4231030"/>
            <a:ext cx="1372986" cy="512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Información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 rot="1628711">
            <a:off x="4455517" y="2537610"/>
            <a:ext cx="1484065" cy="512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Información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 rot="1628711">
            <a:off x="4102867" y="2981822"/>
            <a:ext cx="1484065" cy="512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Framework</a:t>
            </a:r>
            <a:endParaRPr sz="13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 rot="-179379">
            <a:off x="3938185" y="1003340"/>
            <a:ext cx="1484020" cy="512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Página web</a:t>
            </a:r>
            <a:endParaRPr sz="13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0ECE09F-E97D-4888-81BC-C0723A41D491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630629" y="387580"/>
            <a:ext cx="2865600" cy="18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321</Words>
  <Application>Microsoft Office PowerPoint</Application>
  <PresentationFormat>Presentación en pantalla (16:9)</PresentationFormat>
  <Paragraphs>51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Arial</vt:lpstr>
      <vt:lpstr>Playfair Display</vt:lpstr>
      <vt:lpstr>Source Code Pro</vt:lpstr>
      <vt:lpstr>Oswald</vt:lpstr>
      <vt:lpstr>Montserrat</vt:lpstr>
      <vt:lpstr>Pop</vt:lpstr>
      <vt:lpstr>Plataforma con bitácora para conversión de divisas</vt:lpstr>
      <vt:lpstr>Definición y delimitación del proyecto</vt:lpstr>
      <vt:lpstr>Funcionalidades</vt:lpstr>
      <vt:lpstr>¿Qué es Flask?</vt:lpstr>
      <vt:lpstr>Herramientas y línea de trabajo</vt:lpstr>
      <vt:lpstr>Herramientas y línea de trabajo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Plataforma con bitácora para conversión de divisas</dc:title>
  <dc:creator>Alvaro Francisco Ramírez Vásquez</dc:creator>
  <cp:lastModifiedBy>Alvaro Francisco Ramírez Vásquez</cp:lastModifiedBy>
  <cp:revision>5</cp:revision>
  <dcterms:modified xsi:type="dcterms:W3CDTF">2022-01-21T05:17:28Z</dcterms:modified>
</cp:coreProperties>
</file>